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66" r:id="rId4"/>
    <p:sldId id="26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812E7-9B47-49BA-AF64-207BEBB60321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2F913C-69EE-4DCE-9D30-538E82B66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F913C-69EE-4DCE-9D30-538E82B66B8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F913C-69EE-4DCE-9D30-538E82B66B8E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B039100-D74E-46D3-A0C3-11D166EFD246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2E35F9F-FEFE-4FD1-B729-FE12932AE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39100-D74E-46D3-A0C3-11D166EFD246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E35F9F-FEFE-4FD1-B729-FE12932AE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39100-D74E-46D3-A0C3-11D166EFD246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E35F9F-FEFE-4FD1-B729-FE12932AE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39100-D74E-46D3-A0C3-11D166EFD246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E35F9F-FEFE-4FD1-B729-FE12932AE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39100-D74E-46D3-A0C3-11D166EFD246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E35F9F-FEFE-4FD1-B729-FE12932AE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39100-D74E-46D3-A0C3-11D166EFD246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E35F9F-FEFE-4FD1-B729-FE12932AE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39100-D74E-46D3-A0C3-11D166EFD246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E35F9F-FEFE-4FD1-B729-FE12932AE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39100-D74E-46D3-A0C3-11D166EFD246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E35F9F-FEFE-4FD1-B729-FE12932AE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39100-D74E-46D3-A0C3-11D166EFD246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E35F9F-FEFE-4FD1-B729-FE12932AE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B039100-D74E-46D3-A0C3-11D166EFD246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E35F9F-FEFE-4FD1-B729-FE12932AE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B039100-D74E-46D3-A0C3-11D166EFD246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2E35F9F-FEFE-4FD1-B729-FE12932AE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B039100-D74E-46D3-A0C3-11D166EFD246}" type="datetimeFigureOut">
              <a:rPr lang="en-US" smtClean="0"/>
              <a:pPr/>
              <a:t>2/4/2012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2E35F9F-FEFE-4FD1-B729-FE12932AE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PLC Applications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Module </a:t>
            </a:r>
            <a:r>
              <a:rPr lang="en-US" b="1" dirty="0" smtClean="0"/>
              <a:t>2</a:t>
            </a:r>
          </a:p>
          <a:p>
            <a:r>
              <a:rPr lang="en-US" b="1" dirty="0" smtClean="0"/>
              <a:t>Sequential </a:t>
            </a:r>
            <a:r>
              <a:rPr lang="en-US" b="1" dirty="0"/>
              <a:t>circuits and Step sequence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5181600"/>
            <a:ext cx="28098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</a:t>
            </a:r>
            <a:r>
              <a:rPr lang="en-US" dirty="0" smtClean="0">
                <a:solidFill>
                  <a:schemeClr val="accent2"/>
                </a:solidFill>
              </a:rPr>
              <a:t>tasks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2"/>
                </a:solidFill>
              </a:rPr>
              <a:t>involved in a control system</a:t>
            </a:r>
            <a:r>
              <a:rPr lang="en-US" dirty="0" smtClean="0"/>
              <a:t> are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to be </a:t>
            </a:r>
            <a:r>
              <a:rPr lang="en-US" dirty="0" smtClean="0">
                <a:solidFill>
                  <a:schemeClr val="accent2"/>
                </a:solidFill>
              </a:rPr>
              <a:t>done in a certain order contro</a:t>
            </a:r>
            <a:r>
              <a:rPr lang="en-US" dirty="0" smtClean="0"/>
              <a:t>l is said to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be </a:t>
            </a:r>
            <a:r>
              <a:rPr lang="en-US" dirty="0" smtClean="0">
                <a:solidFill>
                  <a:schemeClr val="accent2"/>
                </a:solidFill>
              </a:rPr>
              <a:t>sequential control.</a:t>
            </a:r>
          </a:p>
          <a:p>
            <a:pPr>
              <a:buNone/>
            </a:pPr>
            <a:endParaRPr lang="en-US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smtClean="0"/>
              <a:t>this is very common </a:t>
            </a:r>
            <a:r>
              <a:rPr lang="en-US" dirty="0" smtClean="0">
                <a:solidFill>
                  <a:schemeClr val="accent2"/>
                </a:solidFill>
              </a:rPr>
              <a:t>in industrial applications, 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u="sng" dirty="0" smtClean="0"/>
              <a:t>Sequential control</a:t>
            </a:r>
            <a:endParaRPr lang="en-US" sz="3200" u="sng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u="sng" dirty="0" smtClean="0"/>
              <a:t>example of Sequential control [Automatic grain store]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600"/>
            <a:ext cx="8763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grain store </a:t>
            </a:r>
            <a:r>
              <a:rPr lang="en-US" dirty="0" smtClean="0"/>
              <a:t>is to be controlled </a:t>
            </a:r>
            <a:r>
              <a:rPr lang="en-US" dirty="0" smtClean="0">
                <a:solidFill>
                  <a:srgbClr val="FF0000"/>
                </a:solidFill>
              </a:rPr>
              <a:t>by LOGO</a:t>
            </a:r>
            <a:r>
              <a:rPr lang="en-US" dirty="0" smtClean="0"/>
              <a:t>! 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grain is tipped into a </a:t>
            </a:r>
            <a:r>
              <a:rPr lang="en-US" u="sng" dirty="0" smtClean="0">
                <a:solidFill>
                  <a:srgbClr val="FF0000"/>
                </a:solidFill>
              </a:rPr>
              <a:t>pit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transported</a:t>
            </a:r>
            <a:r>
              <a:rPr lang="en-US" dirty="0" smtClean="0"/>
              <a:t> from there into </a:t>
            </a:r>
            <a:r>
              <a:rPr lang="en-US" dirty="0" smtClean="0">
                <a:solidFill>
                  <a:srgbClr val="FF0000"/>
                </a:solidFill>
              </a:rPr>
              <a:t>a </a:t>
            </a:r>
            <a:r>
              <a:rPr lang="en-US" u="sng" dirty="0" smtClean="0">
                <a:solidFill>
                  <a:srgbClr val="FF0000"/>
                </a:solidFill>
              </a:rPr>
              <a:t>cyclone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by means of an </a:t>
            </a:r>
            <a:r>
              <a:rPr lang="en-US" u="sng" dirty="0" smtClean="0">
                <a:solidFill>
                  <a:srgbClr val="FF0000"/>
                </a:solidFill>
              </a:rPr>
              <a:t>elevator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FF0000"/>
                </a:solidFill>
              </a:rPr>
              <a:t>conveyor belt with scoops</a:t>
            </a:r>
            <a:r>
              <a:rPr lang="en-US" dirty="0" smtClean="0"/>
              <a:t>). 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cyclone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separates the corn </a:t>
            </a:r>
            <a:r>
              <a:rPr lang="en-US" dirty="0" smtClean="0"/>
              <a:t>from the </a:t>
            </a:r>
            <a:r>
              <a:rPr lang="en-US" dirty="0" smtClean="0">
                <a:solidFill>
                  <a:srgbClr val="FF0000"/>
                </a:solidFill>
              </a:rPr>
              <a:t>chaff </a:t>
            </a:r>
            <a:r>
              <a:rPr lang="en-US" dirty="0" smtClean="0"/>
              <a:t>which is </a:t>
            </a:r>
            <a:r>
              <a:rPr lang="en-US" dirty="0" smtClean="0">
                <a:solidFill>
                  <a:srgbClr val="FF0000"/>
                </a:solidFill>
              </a:rPr>
              <a:t>blown away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heavier corn drops downwards </a:t>
            </a:r>
            <a:r>
              <a:rPr lang="en-US" dirty="0" smtClean="0"/>
              <a:t>and is transported by </a:t>
            </a:r>
            <a:r>
              <a:rPr lang="en-US" dirty="0" smtClean="0">
                <a:solidFill>
                  <a:srgbClr val="FF0000"/>
                </a:solidFill>
              </a:rPr>
              <a:t>a conveyor worm</a:t>
            </a:r>
            <a:r>
              <a:rPr lang="en-US" dirty="0" smtClean="0"/>
              <a:t> into a </a:t>
            </a:r>
            <a:r>
              <a:rPr lang="en-US" dirty="0" smtClean="0">
                <a:solidFill>
                  <a:srgbClr val="FF0000"/>
                </a:solidFill>
              </a:rPr>
              <a:t>silo.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382000" cy="5638800"/>
          </a:xfrm>
        </p:spPr>
        <p:txBody>
          <a:bodyPr/>
          <a:lstStyle/>
          <a:p>
            <a:r>
              <a:rPr lang="en-US" dirty="0" smtClean="0"/>
              <a:t>To ensure that </a:t>
            </a:r>
            <a:r>
              <a:rPr lang="en-US" dirty="0" smtClean="0">
                <a:solidFill>
                  <a:srgbClr val="FF0000"/>
                </a:solidFill>
              </a:rPr>
              <a:t>neither the cyclone nor </a:t>
            </a: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conveyor worm is overloaded</a:t>
            </a:r>
            <a:r>
              <a:rPr lang="en-US" dirty="0" smtClean="0"/>
              <a:t>, the system must be switched on as follows: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Conveyor worm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FF0000"/>
                </a:solidFill>
              </a:rPr>
              <a:t> Cyclone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FF0000"/>
                </a:solidFill>
              </a:rPr>
              <a:t> Elevator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The following conditions apply:</a:t>
            </a:r>
          </a:p>
          <a:p>
            <a:r>
              <a:rPr lang="en-US" dirty="0" smtClean="0"/>
              <a:t>• </a:t>
            </a:r>
            <a:r>
              <a:rPr lang="en-US" dirty="0" smtClean="0">
                <a:solidFill>
                  <a:srgbClr val="FF0000"/>
                </a:solidFill>
              </a:rPr>
              <a:t>Switching-off must be carried out in the reverse order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• Operation is only </a:t>
            </a:r>
            <a:r>
              <a:rPr lang="en-US" dirty="0" smtClean="0">
                <a:solidFill>
                  <a:srgbClr val="FF0000"/>
                </a:solidFill>
              </a:rPr>
              <a:t>carried out using </a:t>
            </a: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control panel </a:t>
            </a:r>
            <a:r>
              <a:rPr lang="en-US" dirty="0" smtClean="0"/>
              <a:t>shown in figure 2.6.</a:t>
            </a:r>
          </a:p>
          <a:p>
            <a:r>
              <a:rPr lang="en-US" dirty="0" smtClean="0"/>
              <a:t>• The </a:t>
            </a:r>
            <a:r>
              <a:rPr lang="en-US" dirty="0" smtClean="0">
                <a:solidFill>
                  <a:srgbClr val="FF0000"/>
                </a:solidFill>
              </a:rPr>
              <a:t>emergency stop button can be used any time to stop the overall system.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 : All </a:t>
            </a:r>
            <a:r>
              <a:rPr lang="en-US" dirty="0" smtClean="0">
                <a:solidFill>
                  <a:srgbClr val="FF0000"/>
                </a:solidFill>
              </a:rPr>
              <a:t>green PBs are N.O </a:t>
            </a:r>
            <a:r>
              <a:rPr lang="en-US" dirty="0" smtClean="0"/>
              <a:t>and all red </a:t>
            </a:r>
            <a:r>
              <a:rPr lang="en-US" dirty="0" smtClean="0">
                <a:solidFill>
                  <a:srgbClr val="FF0000"/>
                </a:solidFill>
              </a:rPr>
              <a:t>PBs are N.C</a:t>
            </a:r>
          </a:p>
          <a:p>
            <a:r>
              <a:rPr lang="en-US" dirty="0" smtClean="0"/>
              <a:t>A safety circuit with </a:t>
            </a:r>
            <a:r>
              <a:rPr lang="en-US" dirty="0" smtClean="0">
                <a:solidFill>
                  <a:srgbClr val="FF0000"/>
                </a:solidFill>
              </a:rPr>
              <a:t>EMERGENCY STOP </a:t>
            </a:r>
            <a:r>
              <a:rPr lang="en-US" dirty="0" smtClean="0"/>
              <a:t>must be </a:t>
            </a:r>
            <a:r>
              <a:rPr lang="en-US" dirty="0" smtClean="0">
                <a:solidFill>
                  <a:srgbClr val="FF0000"/>
                </a:solidFill>
              </a:rPr>
              <a:t>provided separately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7338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19200"/>
            <a:ext cx="88392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If the safety of a person or system </a:t>
            </a:r>
            <a:r>
              <a:rPr lang="en-US" dirty="0" smtClean="0">
                <a:solidFill>
                  <a:srgbClr val="FF0000"/>
                </a:solidFill>
              </a:rPr>
              <a:t>is endangered</a:t>
            </a:r>
            <a:r>
              <a:rPr lang="en-US" dirty="0" smtClean="0"/>
              <a:t>, it must be possible to stop the </a:t>
            </a:r>
            <a:r>
              <a:rPr lang="en-US" dirty="0" smtClean="0">
                <a:solidFill>
                  <a:srgbClr val="FF0000"/>
                </a:solidFill>
              </a:rPr>
              <a:t>plant safely </a:t>
            </a:r>
            <a:r>
              <a:rPr lang="en-US" dirty="0" smtClean="0"/>
              <a:t>and </a:t>
            </a:r>
            <a:r>
              <a:rPr lang="en-US" b="1" u="sng" dirty="0" smtClean="0"/>
              <a:t>immediately. </a:t>
            </a:r>
          </a:p>
          <a:p>
            <a:r>
              <a:rPr lang="en-US" b="1" u="sng" dirty="0" smtClean="0"/>
              <a:t>The following requirements apply</a:t>
            </a:r>
            <a:r>
              <a:rPr lang="en-US" dirty="0" smtClean="0"/>
              <a:t>: </a:t>
            </a:r>
          </a:p>
          <a:p>
            <a:r>
              <a:rPr lang="en-US" dirty="0" smtClean="0"/>
              <a:t>• </a:t>
            </a:r>
            <a:r>
              <a:rPr lang="en-US" dirty="0" smtClean="0">
                <a:solidFill>
                  <a:srgbClr val="FF0000"/>
                </a:solidFill>
              </a:rPr>
              <a:t>EMERGENCY STOP </a:t>
            </a:r>
            <a:r>
              <a:rPr lang="en-US" dirty="0" smtClean="0"/>
              <a:t>must have </a:t>
            </a:r>
            <a:r>
              <a:rPr lang="en-US" dirty="0" smtClean="0">
                <a:solidFill>
                  <a:srgbClr val="FF0000"/>
                </a:solidFill>
              </a:rPr>
              <a:t>priority o</a:t>
            </a:r>
            <a:r>
              <a:rPr lang="en-US" dirty="0" smtClean="0"/>
              <a:t>ver all other operations </a:t>
            </a:r>
          </a:p>
          <a:p>
            <a:r>
              <a:rPr lang="en-US" dirty="0" smtClean="0"/>
              <a:t>• The state resulting in the danger must be </a:t>
            </a:r>
            <a:r>
              <a:rPr lang="en-US" dirty="0" smtClean="0">
                <a:solidFill>
                  <a:srgbClr val="FF0000"/>
                </a:solidFill>
              </a:rPr>
              <a:t>stopped without a power supply</a:t>
            </a:r>
            <a:r>
              <a:rPr lang="en-US" dirty="0" smtClean="0"/>
              <a:t>.</a:t>
            </a:r>
          </a:p>
          <a:p>
            <a:r>
              <a:rPr lang="en-US" dirty="0" smtClean="0"/>
              <a:t>• </a:t>
            </a:r>
            <a:r>
              <a:rPr lang="en-US" dirty="0" smtClean="0">
                <a:solidFill>
                  <a:srgbClr val="FF0000"/>
                </a:solidFill>
              </a:rPr>
              <a:t>Resetting </a:t>
            </a:r>
            <a:r>
              <a:rPr lang="en-US" dirty="0" smtClean="0"/>
              <a:t>of the </a:t>
            </a:r>
            <a:r>
              <a:rPr lang="en-US" dirty="0" smtClean="0">
                <a:solidFill>
                  <a:srgbClr val="FF0000"/>
                </a:solidFill>
              </a:rPr>
              <a:t>EMERGENCY STOP </a:t>
            </a:r>
            <a:r>
              <a:rPr lang="en-US" dirty="0" smtClean="0"/>
              <a:t>must not result in </a:t>
            </a:r>
            <a:r>
              <a:rPr lang="en-US" dirty="0" smtClean="0">
                <a:solidFill>
                  <a:srgbClr val="FF0000"/>
                </a:solidFill>
              </a:rPr>
              <a:t>switching-on of the plant agai</a:t>
            </a:r>
            <a:r>
              <a:rPr lang="en-US" dirty="0" smtClean="0"/>
              <a:t>n.</a:t>
            </a:r>
          </a:p>
          <a:p>
            <a:r>
              <a:rPr lang="en-US" dirty="0" smtClean="0"/>
              <a:t>• </a:t>
            </a:r>
            <a:r>
              <a:rPr lang="en-US" dirty="0" smtClean="0">
                <a:solidFill>
                  <a:srgbClr val="FF0000"/>
                </a:solidFill>
              </a:rPr>
              <a:t>EMERGENCY STOP </a:t>
            </a:r>
            <a:r>
              <a:rPr lang="en-US" dirty="0" smtClean="0"/>
              <a:t>must be carried out using </a:t>
            </a:r>
            <a:r>
              <a:rPr lang="en-US" dirty="0" smtClean="0">
                <a:solidFill>
                  <a:srgbClr val="FF0000"/>
                </a:solidFill>
              </a:rPr>
              <a:t>electromechanical devices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• </a:t>
            </a:r>
            <a:r>
              <a:rPr lang="en-US" dirty="0" smtClean="0">
                <a:solidFill>
                  <a:srgbClr val="FF0000"/>
                </a:solidFill>
              </a:rPr>
              <a:t>EMERGENCY STOP </a:t>
            </a:r>
            <a:r>
              <a:rPr lang="en-US" dirty="0" smtClean="0"/>
              <a:t>is always carried out using an </a:t>
            </a:r>
            <a:r>
              <a:rPr lang="en-US" dirty="0" smtClean="0">
                <a:solidFill>
                  <a:srgbClr val="FF0000"/>
                </a:solidFill>
              </a:rPr>
              <a:t>NC contact.</a:t>
            </a:r>
          </a:p>
          <a:p>
            <a:r>
              <a:rPr lang="en-US" dirty="0" smtClean="0"/>
              <a:t> 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Safety circuit</a:t>
            </a:r>
            <a:endParaRPr lang="en-US" sz="2800" u="sng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838200"/>
            <a:ext cx="8610600" cy="6019800"/>
          </a:xfrm>
        </p:spPr>
        <p:txBody>
          <a:bodyPr>
            <a:normAutofit/>
          </a:bodyPr>
          <a:lstStyle/>
          <a:p>
            <a:r>
              <a:rPr lang="en-US" dirty="0" smtClean="0"/>
              <a:t>The control circuit shown in figure 2.7 is a common safety circuit used in </a:t>
            </a:r>
            <a:r>
              <a:rPr lang="en-US" dirty="0" smtClean="0">
                <a:solidFill>
                  <a:srgbClr val="FF0000"/>
                </a:solidFill>
              </a:rPr>
              <a:t>many industrial applications;</a:t>
            </a:r>
          </a:p>
          <a:p>
            <a:r>
              <a:rPr lang="en-US" dirty="0" smtClean="0"/>
              <a:t> in this circuit a </a:t>
            </a:r>
            <a:r>
              <a:rPr lang="en-US" dirty="0" smtClean="0">
                <a:solidFill>
                  <a:srgbClr val="FF0000"/>
                </a:solidFill>
              </a:rPr>
              <a:t>normally open pushbutton (N.O</a:t>
            </a:r>
            <a:r>
              <a:rPr lang="en-US" dirty="0" smtClean="0"/>
              <a:t> PB) provides a </a:t>
            </a:r>
            <a:r>
              <a:rPr lang="en-US" dirty="0" smtClean="0">
                <a:solidFill>
                  <a:srgbClr val="FF0000"/>
                </a:solidFill>
              </a:rPr>
              <a:t>current path </a:t>
            </a:r>
            <a:r>
              <a:rPr lang="en-US" dirty="0" smtClean="0"/>
              <a:t>when </a:t>
            </a:r>
            <a:r>
              <a:rPr lang="en-US" dirty="0" smtClean="0">
                <a:solidFill>
                  <a:srgbClr val="FF0000"/>
                </a:solidFill>
              </a:rPr>
              <a:t>it is pressed</a:t>
            </a:r>
            <a:r>
              <a:rPr lang="en-US" dirty="0" smtClean="0"/>
              <a:t>, which will </a:t>
            </a:r>
            <a:r>
              <a:rPr lang="en-US" dirty="0" smtClean="0">
                <a:solidFill>
                  <a:srgbClr val="FF0000"/>
                </a:solidFill>
              </a:rPr>
              <a:t>energize the relay coil</a:t>
            </a:r>
            <a:r>
              <a:rPr lang="en-US" dirty="0" smtClean="0"/>
              <a:t>.</a:t>
            </a:r>
          </a:p>
          <a:p>
            <a:r>
              <a:rPr lang="en-US" dirty="0" smtClean="0"/>
              <a:t> After </a:t>
            </a:r>
            <a:r>
              <a:rPr lang="en-US" dirty="0" smtClean="0">
                <a:solidFill>
                  <a:srgbClr val="FF0000"/>
                </a:solidFill>
              </a:rPr>
              <a:t>releasing the ON PB</a:t>
            </a:r>
            <a:r>
              <a:rPr lang="en-US" dirty="0" smtClean="0"/>
              <a:t>, the </a:t>
            </a:r>
            <a:r>
              <a:rPr lang="en-US" dirty="0" smtClean="0">
                <a:solidFill>
                  <a:srgbClr val="FF0000"/>
                </a:solidFill>
              </a:rPr>
              <a:t>relay coil stays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energized because of the current path provided by the relay contact.</a:t>
            </a:r>
          </a:p>
          <a:p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normally open contac</a:t>
            </a:r>
            <a:r>
              <a:rPr lang="en-US" dirty="0" smtClean="0"/>
              <a:t>t taken from </a:t>
            </a:r>
            <a:r>
              <a:rPr lang="en-US" dirty="0" smtClean="0">
                <a:solidFill>
                  <a:srgbClr val="FF0000"/>
                </a:solidFill>
              </a:rPr>
              <a:t>the relay </a:t>
            </a:r>
            <a:r>
              <a:rPr lang="en-US" dirty="0" smtClean="0"/>
              <a:t>is connected in </a:t>
            </a:r>
            <a:r>
              <a:rPr lang="en-US" dirty="0" smtClean="0">
                <a:solidFill>
                  <a:srgbClr val="FF0000"/>
                </a:solidFill>
              </a:rPr>
              <a:t>series with the output for safety.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This circuit can be used in our grain store </a:t>
            </a:r>
            <a:r>
              <a:rPr lang="en-US" dirty="0" smtClean="0"/>
              <a:t>example as a safety circuit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Safety circuit</a:t>
            </a:r>
            <a:endParaRPr lang="en-US" sz="2800" u="sng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ubbing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0" y="762000"/>
            <a:ext cx="6477000" cy="5105399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914400" y="1066807"/>
          <a:ext cx="7848599" cy="5562592"/>
        </p:xfrm>
        <a:graphic>
          <a:graphicData uri="http://schemas.openxmlformats.org/drawingml/2006/table">
            <a:tbl>
              <a:tblPr/>
              <a:tblGrid>
                <a:gridCol w="2964346"/>
                <a:gridCol w="1776739"/>
                <a:gridCol w="3107514"/>
              </a:tblGrid>
              <a:tr h="292768">
                <a:tc gridSpan="3"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Verdana"/>
                          <a:ea typeface="Times New Roman"/>
                        </a:rPr>
                        <a:t>Inputs</a:t>
                      </a:r>
                      <a:endParaRPr lang="en-US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768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Input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Name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Address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768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Start conveyor worm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S1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I1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768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Stop conveyor worm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S2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I2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768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Start cyclone 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S3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I3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768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Stop cyclone 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S4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I4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768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Start elevator   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S5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I5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768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Stop elevator  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S6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I6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768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Switch ON PB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S7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Safety circuit 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768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Verdana"/>
                          <a:ea typeface="Times New Roman"/>
                        </a:rPr>
                        <a:t>Emergency stop</a:t>
                      </a:r>
                      <a:endParaRPr lang="en-US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S8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Safety circuit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768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Relay coil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K1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</a:rPr>
                        <a:t>I9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768">
                <a:tc gridSpan="3"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Outputs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768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Output </a:t>
                      </a:r>
                      <a:endParaRPr lang="en-US" sz="14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Name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Address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768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Conveyor worm</a:t>
                      </a:r>
                      <a:endParaRPr lang="en-US" sz="14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M1</a:t>
                      </a:r>
                      <a:endParaRPr lang="en-US" sz="14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Q1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768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Cyclone </a:t>
                      </a:r>
                      <a:endParaRPr lang="en-US" sz="14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M2</a:t>
                      </a:r>
                      <a:endParaRPr lang="en-US" sz="14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Q2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768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Elevator </a:t>
                      </a:r>
                      <a:endParaRPr lang="en-US" sz="14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M3</a:t>
                      </a:r>
                      <a:endParaRPr lang="en-US" sz="14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Q3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768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Conveyor lamp</a:t>
                      </a:r>
                      <a:endParaRPr lang="en-US" sz="14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P1</a:t>
                      </a:r>
                      <a:endParaRPr lang="en-US" sz="14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Q4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768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Cyclone lamp</a:t>
                      </a:r>
                      <a:endParaRPr lang="en-US" sz="14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P2</a:t>
                      </a:r>
                      <a:endParaRPr lang="en-US" sz="14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Q5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768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Elevator lamp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P3</a:t>
                      </a:r>
                      <a:endParaRPr lang="en-US" sz="14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Q6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the assignment list for the I/O of the grain store example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>
              <a:solidFill>
                <a:srgbClr val="C0000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This wiring diagram contains three colors of wires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lvl="0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Black: wires connecting inputs.</a:t>
            </a:r>
          </a:p>
          <a:p>
            <a:pPr lvl="0"/>
            <a:r>
              <a:rPr lang="en-US" b="1" dirty="0" smtClean="0">
                <a:solidFill>
                  <a:srgbClr val="92D050"/>
                </a:solidFill>
              </a:rPr>
              <a:t>Green: wires controlling motors.</a:t>
            </a:r>
          </a:p>
          <a:p>
            <a:pPr lvl="0"/>
            <a:r>
              <a:rPr lang="en-US" b="1" dirty="0" smtClean="0">
                <a:solidFill>
                  <a:srgbClr val="00B0F0"/>
                </a:solidFill>
              </a:rPr>
              <a:t>Blue: wires connecting lamps.</a:t>
            </a:r>
          </a:p>
          <a:p>
            <a:pPr lvl="0"/>
            <a:r>
              <a:rPr lang="en-US" b="1" dirty="0" smtClean="0">
                <a:solidFill>
                  <a:srgbClr val="FF0000"/>
                </a:solidFill>
              </a:rPr>
              <a:t>Red: emergency stop circuit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Wiring diagram - grain store</a:t>
            </a:r>
            <a:endParaRPr lang="en-US" sz="2800" dirty="0"/>
          </a:p>
        </p:txBody>
      </p:sp>
      <p:pic>
        <p:nvPicPr>
          <p:cNvPr id="4" name="Picture 3" descr="photo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9201" y="1219201"/>
            <a:ext cx="4648200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Analyze </a:t>
            </a:r>
            <a:r>
              <a:rPr lang="en-US" dirty="0" smtClean="0">
                <a:solidFill>
                  <a:srgbClr val="FF0000"/>
                </a:solidFill>
              </a:rPr>
              <a:t>conditional control tasks </a:t>
            </a:r>
            <a:r>
              <a:rPr lang="en-US" dirty="0" smtClean="0"/>
              <a:t>and develop </a:t>
            </a:r>
            <a:r>
              <a:rPr lang="en-US" dirty="0" smtClean="0">
                <a:solidFill>
                  <a:srgbClr val="FF0000"/>
                </a:solidFill>
              </a:rPr>
              <a:t>proper solutions </a:t>
            </a:r>
            <a:r>
              <a:rPr lang="en-US" dirty="0" smtClean="0"/>
              <a:t>for such tasks.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Understand and utilize </a:t>
            </a:r>
            <a:r>
              <a:rPr lang="en-US" dirty="0" smtClean="0">
                <a:solidFill>
                  <a:srgbClr val="FF0000"/>
                </a:solidFill>
              </a:rPr>
              <a:t>relay-based</a:t>
            </a:r>
            <a:r>
              <a:rPr lang="en-US" dirty="0" smtClean="0"/>
              <a:t> safety circuit with </a:t>
            </a:r>
            <a:r>
              <a:rPr lang="en-US" dirty="0" smtClean="0">
                <a:solidFill>
                  <a:srgbClr val="FF0000"/>
                </a:solidFill>
              </a:rPr>
              <a:t>LOGO! Controller</a:t>
            </a:r>
            <a:r>
              <a:rPr lang="en-US" dirty="0" smtClean="0"/>
              <a:t>.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 Apply </a:t>
            </a:r>
            <a:r>
              <a:rPr lang="en-US" dirty="0" smtClean="0">
                <a:solidFill>
                  <a:srgbClr val="FF0000"/>
                </a:solidFill>
              </a:rPr>
              <a:t>sequential control routines </a:t>
            </a:r>
            <a:r>
              <a:rPr lang="en-US" dirty="0" smtClean="0"/>
              <a:t>to malty-stage systems. </a:t>
            </a:r>
          </a:p>
          <a:p>
            <a:pPr lvl="0">
              <a:buNone/>
            </a:pPr>
            <a:endParaRPr lang="en-US" dirty="0" smtClean="0"/>
          </a:p>
          <a:p>
            <a:r>
              <a:rPr lang="en-US" dirty="0" smtClean="0"/>
              <a:t>Develop step sequence control routines using “</a:t>
            </a:r>
            <a:r>
              <a:rPr lang="en-US" dirty="0" smtClean="0">
                <a:solidFill>
                  <a:srgbClr val="FF0000"/>
                </a:solidFill>
              </a:rPr>
              <a:t>Pulse relay</a:t>
            </a:r>
            <a:r>
              <a:rPr lang="en-US" dirty="0" smtClean="0"/>
              <a:t>” programming block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Objectives</a:t>
            </a:r>
            <a:endParaRPr lang="en-US" u="sng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 First programming step – grain store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untitled1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47900" y="1595437"/>
            <a:ext cx="4648200" cy="366712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modified version of the FBD with emergency stop</a:t>
            </a:r>
            <a:endParaRPr lang="en-US" dirty="0"/>
          </a:p>
        </p:txBody>
      </p:sp>
      <p:pic>
        <p:nvPicPr>
          <p:cNvPr id="4" name="Picture 3" descr="untitled1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1001" y="1457007"/>
            <a:ext cx="7924800" cy="4638993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Still our </a:t>
            </a:r>
            <a:r>
              <a:rPr lang="en-US" dirty="0" smtClean="0">
                <a:solidFill>
                  <a:srgbClr val="FF0000"/>
                </a:solidFill>
              </a:rPr>
              <a:t>three stages are not in sequence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Any stage </a:t>
            </a:r>
            <a:r>
              <a:rPr lang="en-US" dirty="0" smtClean="0"/>
              <a:t>can </a:t>
            </a:r>
            <a:r>
              <a:rPr lang="en-US" dirty="0" smtClean="0">
                <a:solidFill>
                  <a:srgbClr val="FF0000"/>
                </a:solidFill>
              </a:rPr>
              <a:t>start at any time.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But </a:t>
            </a:r>
            <a:r>
              <a:rPr lang="en-US" dirty="0" smtClean="0"/>
              <a:t>the system requires that </a:t>
            </a:r>
            <a:r>
              <a:rPr lang="en-US" dirty="0" smtClean="0">
                <a:solidFill>
                  <a:srgbClr val="FF0000"/>
                </a:solidFill>
              </a:rPr>
              <a:t>Q2 can only </a:t>
            </a:r>
            <a:r>
              <a:rPr lang="en-US" dirty="0" smtClean="0"/>
              <a:t>be switched on </a:t>
            </a:r>
            <a:r>
              <a:rPr lang="en-US" dirty="0" smtClean="0">
                <a:solidFill>
                  <a:srgbClr val="FF0000"/>
                </a:solidFill>
              </a:rPr>
              <a:t>if Q1 is already switched on and Q3 cannot be switched on before Q2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To create a </a:t>
            </a:r>
            <a:r>
              <a:rPr lang="en-US" b="1" dirty="0" smtClean="0">
                <a:solidFill>
                  <a:srgbClr val="FF0000"/>
                </a:solidFill>
              </a:rPr>
              <a:t>sequential-start</a:t>
            </a:r>
            <a:r>
              <a:rPr lang="en-US" dirty="0" smtClean="0">
                <a:solidFill>
                  <a:srgbClr val="FF0000"/>
                </a:solidFill>
              </a:rPr>
              <a:t> circuit</a:t>
            </a:r>
            <a:r>
              <a:rPr lang="en-US" dirty="0" smtClean="0"/>
              <a:t>, the </a:t>
            </a:r>
            <a:r>
              <a:rPr lang="en-US" dirty="0" smtClean="0">
                <a:solidFill>
                  <a:srgbClr val="FF0000"/>
                </a:solidFill>
              </a:rPr>
              <a:t>output of the previous stage</a:t>
            </a:r>
            <a:r>
              <a:rPr lang="en-US" dirty="0" smtClean="0"/>
              <a:t> should be used as a </a:t>
            </a:r>
            <a:r>
              <a:rPr lang="en-US" b="1" dirty="0" smtClean="0">
                <a:solidFill>
                  <a:srgbClr val="FF0000"/>
                </a:solidFill>
              </a:rPr>
              <a:t>SET</a:t>
            </a:r>
            <a:r>
              <a:rPr lang="en-US" dirty="0" smtClean="0">
                <a:solidFill>
                  <a:srgbClr val="FF0000"/>
                </a:solidFill>
              </a:rPr>
              <a:t> input for the current stage </a:t>
            </a:r>
            <a:r>
              <a:rPr lang="en-US" dirty="0" smtClean="0"/>
              <a:t>as in figure 2.11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Sequential start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untitled1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47800" y="1752600"/>
            <a:ext cx="4953000" cy="35814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Grain store – sequential start</a:t>
            </a:r>
            <a:endParaRPr lang="en-US" dirty="0"/>
          </a:p>
        </p:txBody>
      </p:sp>
      <p:pic>
        <p:nvPicPr>
          <p:cNvPr id="4" name="Picture 3" descr="untitled1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14537" y="1362075"/>
            <a:ext cx="5114925" cy="413385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create a </a:t>
            </a:r>
            <a:r>
              <a:rPr lang="en-US" b="1" dirty="0" smtClean="0">
                <a:solidFill>
                  <a:srgbClr val="FF0000"/>
                </a:solidFill>
              </a:rPr>
              <a:t>sequential-stop</a:t>
            </a:r>
            <a:r>
              <a:rPr lang="en-US" dirty="0" smtClean="0"/>
              <a:t> circuit, the </a:t>
            </a:r>
            <a:r>
              <a:rPr lang="en-US" dirty="0" smtClean="0">
                <a:solidFill>
                  <a:srgbClr val="FF0000"/>
                </a:solidFill>
              </a:rPr>
              <a:t>output of the next stage should be used as a </a:t>
            </a:r>
            <a:r>
              <a:rPr lang="en-US" b="1" dirty="0" smtClean="0">
                <a:solidFill>
                  <a:srgbClr val="FF0000"/>
                </a:solidFill>
              </a:rPr>
              <a:t>RESET</a:t>
            </a:r>
            <a:r>
              <a:rPr lang="en-US" dirty="0" smtClean="0">
                <a:solidFill>
                  <a:srgbClr val="FF0000"/>
                </a:solidFill>
              </a:rPr>
              <a:t> input for the current stage as in figure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Sequential stop</a:t>
            </a:r>
            <a:endParaRPr lang="en-US" dirty="0"/>
          </a:p>
        </p:txBody>
      </p:sp>
      <p:pic>
        <p:nvPicPr>
          <p:cNvPr id="4" name="Picture 3" descr="untitled1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52800" y="3429000"/>
            <a:ext cx="434340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 </a:t>
            </a:r>
            <a:r>
              <a:rPr lang="en-US" dirty="0" smtClean="0">
                <a:solidFill>
                  <a:srgbClr val="FF0000"/>
                </a:solidFill>
              </a:rPr>
              <a:t>stop t</a:t>
            </a:r>
            <a:r>
              <a:rPr lang="en-US" dirty="0" smtClean="0"/>
              <a:t>he </a:t>
            </a:r>
            <a:r>
              <a:rPr lang="en-US" dirty="0" smtClean="0">
                <a:solidFill>
                  <a:srgbClr val="FF0000"/>
                </a:solidFill>
              </a:rPr>
              <a:t>grain store stages sequentially</a:t>
            </a:r>
            <a:r>
              <a:rPr lang="en-US" dirty="0" smtClean="0"/>
              <a:t>, the </a:t>
            </a:r>
            <a:r>
              <a:rPr lang="en-US" dirty="0" smtClean="0">
                <a:solidFill>
                  <a:srgbClr val="FF0000"/>
                </a:solidFill>
              </a:rPr>
              <a:t>output</a:t>
            </a:r>
            <a:r>
              <a:rPr lang="en-US" dirty="0" smtClean="0"/>
              <a:t> of the </a:t>
            </a:r>
            <a:r>
              <a:rPr lang="en-US" dirty="0" smtClean="0">
                <a:solidFill>
                  <a:srgbClr val="FF0000"/>
                </a:solidFill>
              </a:rPr>
              <a:t>third stage becomes </a:t>
            </a:r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RESET input for the second stage, and </a:t>
            </a: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output of </a:t>
            </a: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second stage becomes a RESET input</a:t>
            </a:r>
            <a:r>
              <a:rPr lang="en-US" dirty="0" smtClean="0"/>
              <a:t> for the </a:t>
            </a:r>
            <a:r>
              <a:rPr lang="en-US" dirty="0" smtClean="0">
                <a:solidFill>
                  <a:srgbClr val="FF0000"/>
                </a:solidFill>
              </a:rPr>
              <a:t>first stage, the </a:t>
            </a:r>
            <a:r>
              <a:rPr lang="en-US" dirty="0" smtClean="0"/>
              <a:t>new FBD is shown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Grain store</a:t>
            </a:r>
            <a:endParaRPr lang="en-US" dirty="0"/>
          </a:p>
        </p:txBody>
      </p:sp>
      <p:pic>
        <p:nvPicPr>
          <p:cNvPr id="4" name="Picture 3" descr="untitled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33800" y="228600"/>
            <a:ext cx="5105400" cy="40386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Pulse relay programming block</a:t>
            </a:r>
            <a:endParaRPr lang="en-US" dirty="0"/>
          </a:p>
        </p:txBody>
      </p:sp>
      <p:pic>
        <p:nvPicPr>
          <p:cNvPr id="4" name="Picture 3" descr="untitled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8000" y="1905000"/>
            <a:ext cx="3657599" cy="31242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Pulse relay programming block has three inputs; like in the normal RS latch block input S is used to set the output Q to logic 1 and input R is used to set the output Q to logic 0. </a:t>
            </a:r>
          </a:p>
          <a:p>
            <a:r>
              <a:rPr lang="en-US" dirty="0" smtClean="0"/>
              <a:t>Unlike the normal latch programming block in Pulse relay programming block there is a third input that is </a:t>
            </a:r>
            <a:r>
              <a:rPr lang="en-US" dirty="0" err="1" smtClean="0"/>
              <a:t>Trg</a:t>
            </a:r>
            <a:r>
              <a:rPr lang="en-US" dirty="0" smtClean="0"/>
              <a:t>. Input </a:t>
            </a:r>
            <a:r>
              <a:rPr lang="en-US" dirty="0" err="1" smtClean="0"/>
              <a:t>Trg</a:t>
            </a:r>
            <a:r>
              <a:rPr lang="en-US" dirty="0" smtClean="0"/>
              <a:t> is used to toggle the status of the output Q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High signal at </a:t>
            </a:r>
            <a:r>
              <a:rPr lang="en-US" dirty="0" err="1" smtClean="0"/>
              <a:t>Trg</a:t>
            </a:r>
            <a:r>
              <a:rPr lang="en-US" dirty="0" smtClean="0"/>
              <a:t> changes the output from ON to OFF or from OFF to ON when both S and R are 0, however input </a:t>
            </a:r>
            <a:r>
              <a:rPr lang="en-US" dirty="0" err="1" smtClean="0"/>
              <a:t>Trg</a:t>
            </a:r>
            <a:r>
              <a:rPr lang="en-US" dirty="0" smtClean="0"/>
              <a:t> does not influence the output when S = 1 or R = 1.</a:t>
            </a:r>
          </a:p>
          <a:p>
            <a:r>
              <a:rPr lang="en-US" b="1" dirty="0" smtClean="0"/>
              <a:t>Step sequence </a:t>
            </a:r>
            <a:r>
              <a:rPr lang="en-US" dirty="0" smtClean="0"/>
              <a:t>is a sequential control circuit in which one step is done every time the input is triggered.</a:t>
            </a:r>
          </a:p>
          <a:p>
            <a:r>
              <a:rPr lang="en-US" b="1" dirty="0" smtClean="0"/>
              <a:t>Startup flag M8 </a:t>
            </a:r>
            <a:endParaRPr lang="en-US" dirty="0" smtClean="0"/>
          </a:p>
          <a:p>
            <a:r>
              <a:rPr lang="en-US" dirty="0" smtClean="0"/>
              <a:t>The M8 flag is set in the first cycle of the user program and it is reset after the first program execution cycle. </a:t>
            </a:r>
          </a:p>
          <a:p>
            <a:r>
              <a:rPr lang="en-US" smtClean="0"/>
              <a:t> </a:t>
            </a:r>
          </a:p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458200" cy="6019800"/>
          </a:xfrm>
        </p:spPr>
        <p:txBody>
          <a:bodyPr/>
          <a:lstStyle/>
          <a:p>
            <a:r>
              <a:rPr lang="en-US" dirty="0" smtClean="0"/>
              <a:t>In many applications </a:t>
            </a:r>
            <a:r>
              <a:rPr lang="en-US" dirty="0" smtClean="0">
                <a:solidFill>
                  <a:srgbClr val="FF0000"/>
                </a:solidFill>
              </a:rPr>
              <a:t>control tasks </a:t>
            </a:r>
            <a:r>
              <a:rPr lang="en-US" dirty="0" smtClean="0"/>
              <a:t>are done in </a:t>
            </a:r>
            <a:r>
              <a:rPr lang="en-US" dirty="0" smtClean="0">
                <a:solidFill>
                  <a:srgbClr val="FF0000"/>
                </a:solidFill>
              </a:rPr>
              <a:t>sequence. </a:t>
            </a:r>
          </a:p>
          <a:p>
            <a:r>
              <a:rPr lang="en-US" dirty="0" smtClean="0"/>
              <a:t>As an </a:t>
            </a:r>
            <a:r>
              <a:rPr lang="en-US" sz="3200" dirty="0" smtClean="0"/>
              <a:t>example</a:t>
            </a:r>
            <a:r>
              <a:rPr lang="en-US" dirty="0" smtClean="0"/>
              <a:t>: 1. </a:t>
            </a:r>
            <a:r>
              <a:rPr lang="en-US" sz="2800" u="sng" dirty="0" smtClean="0"/>
              <a:t>the mixing machine </a:t>
            </a:r>
            <a:r>
              <a:rPr lang="en-US" dirty="0" smtClean="0"/>
              <a:t>shown in figure . contains </a:t>
            </a:r>
            <a:r>
              <a:rPr lang="en-US" dirty="0" smtClean="0">
                <a:solidFill>
                  <a:srgbClr val="FF0000"/>
                </a:solidFill>
              </a:rPr>
              <a:t>three units: feeder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mixer,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water circulator</a:t>
            </a:r>
            <a:r>
              <a:rPr lang="en-US" dirty="0" smtClean="0"/>
              <a:t>. </a:t>
            </a:r>
          </a:p>
          <a:p>
            <a:r>
              <a:rPr lang="en-US" dirty="0" smtClean="0"/>
              <a:t>It is very important to </a:t>
            </a:r>
            <a:r>
              <a:rPr lang="en-US" dirty="0" smtClean="0">
                <a:solidFill>
                  <a:srgbClr val="FF0000"/>
                </a:solidFill>
              </a:rPr>
              <a:t>i)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start the water circulator </a:t>
            </a:r>
            <a:r>
              <a:rPr lang="en-US" dirty="0" smtClean="0"/>
              <a:t>and the </a:t>
            </a:r>
            <a:r>
              <a:rPr lang="en-US" dirty="0" smtClean="0">
                <a:solidFill>
                  <a:srgbClr val="FF0000"/>
                </a:solidFill>
              </a:rPr>
              <a:t>ii)feeder u</a:t>
            </a:r>
            <a:r>
              <a:rPr lang="en-US" dirty="0" smtClean="0"/>
              <a:t>nits before starting the </a:t>
            </a:r>
            <a:r>
              <a:rPr lang="en-US" dirty="0" smtClean="0">
                <a:solidFill>
                  <a:srgbClr val="FF0000"/>
                </a:solidFill>
              </a:rPr>
              <a:t>iii)mixer unit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 reason for that is </a:t>
            </a:r>
            <a:r>
              <a:rPr lang="en-US" dirty="0" smtClean="0">
                <a:solidFill>
                  <a:srgbClr val="FF0000"/>
                </a:solidFill>
              </a:rPr>
              <a:t>to avoid overloading the mixer unit.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pPr lvl="1" algn="l" rtl="0">
              <a:spcBef>
                <a:spcPct val="0"/>
              </a:spcBef>
            </a:pPr>
            <a:r>
              <a:rPr lang="en-US" sz="3600" b="1" u="sng" dirty="0"/>
              <a:t>Introduction</a:t>
            </a:r>
            <a:r>
              <a:rPr lang="en-US" sz="3600" u="sng" dirty="0"/>
              <a:t/>
            </a:r>
            <a:br>
              <a:rPr lang="en-US" sz="3600" u="sng" dirty="0"/>
            </a:br>
            <a:endParaRPr lang="en-US" sz="3600" u="sng" dirty="0"/>
          </a:p>
        </p:txBody>
      </p:sp>
      <p:pic>
        <p:nvPicPr>
          <p:cNvPr id="4" name="Picture 3" descr="untitled1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91000" y="4876800"/>
            <a:ext cx="1600200" cy="17289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43600" y="6172200"/>
            <a:ext cx="1963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Mixing machine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u="sng" dirty="0" smtClean="0"/>
              <a:t>2.Pedestrian signal</a:t>
            </a:r>
            <a:endParaRPr lang="en-US" sz="28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6705600" y="54864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Pedestrian signal</a:t>
            </a:r>
            <a:endParaRPr lang="en-US" dirty="0"/>
          </a:p>
        </p:txBody>
      </p:sp>
      <p:pic>
        <p:nvPicPr>
          <p:cNvPr id="5" name="Content Placeholder 4" descr="photo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391400" y="2286000"/>
            <a:ext cx="1295400" cy="2971800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85800" y="1600200"/>
          <a:ext cx="5791200" cy="4953000"/>
        </p:xfrm>
        <a:graphic>
          <a:graphicData uri="http://schemas.openxmlformats.org/drawingml/2006/table">
            <a:tbl>
              <a:tblPr/>
              <a:tblGrid>
                <a:gridCol w="5791200"/>
              </a:tblGrid>
              <a:tr h="495300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Verdana"/>
                          <a:ea typeface="Times New Roman"/>
                        </a:rPr>
                        <a:t>Another example is shown in figure 2.2; a 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pedestrian signal </a:t>
                      </a:r>
                      <a:r>
                        <a:rPr lang="en-US" sz="2400" dirty="0">
                          <a:latin typeface="Verdana"/>
                          <a:ea typeface="Times New Roman"/>
                        </a:rPr>
                        <a:t>includes a 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countdown timer, </a:t>
                      </a:r>
                      <a:r>
                        <a:rPr lang="en-US" sz="2400" dirty="0">
                          <a:latin typeface="Verdana"/>
                          <a:ea typeface="Times New Roman"/>
                        </a:rPr>
                        <a:t>which shows pedestrians 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how much ti</a:t>
                      </a:r>
                      <a:r>
                        <a:rPr lang="en-US" sz="2400" dirty="0">
                          <a:latin typeface="Verdana"/>
                          <a:ea typeface="Times New Roman"/>
                        </a:rPr>
                        <a:t>me r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emains</a:t>
                      </a:r>
                      <a:r>
                        <a:rPr lang="en-US" sz="2400" dirty="0">
                          <a:latin typeface="Verdana"/>
                          <a:ea typeface="Times New Roman"/>
                        </a:rPr>
                        <a:t> to 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cross</a:t>
                      </a:r>
                      <a:r>
                        <a:rPr lang="en-US" sz="2400" dirty="0">
                          <a:latin typeface="Verdana"/>
                          <a:ea typeface="Times New Roman"/>
                        </a:rPr>
                        <a:t> the intersection. The pedestrian signal must stay red until 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the car signal goes 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red</a:t>
                      </a:r>
                      <a:r>
                        <a:rPr lang="en-US" sz="2400" dirty="0">
                          <a:latin typeface="Verdana"/>
                          <a:ea typeface="Times New Roman"/>
                        </a:rPr>
                        <a:t>.  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many applications </a:t>
            </a:r>
            <a:r>
              <a:rPr lang="en-US" dirty="0" smtClean="0">
                <a:solidFill>
                  <a:srgbClr val="FF0000"/>
                </a:solidFill>
              </a:rPr>
              <a:t>control tasks </a:t>
            </a:r>
            <a:r>
              <a:rPr lang="en-US" dirty="0" smtClean="0"/>
              <a:t>are done in </a:t>
            </a:r>
            <a:r>
              <a:rPr lang="en-US" dirty="0" smtClean="0">
                <a:solidFill>
                  <a:srgbClr val="FF0000"/>
                </a:solidFill>
              </a:rPr>
              <a:t>sequence.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programming instruction </a:t>
            </a:r>
            <a:r>
              <a:rPr lang="en-US" dirty="0" smtClean="0"/>
              <a:t>that </a:t>
            </a:r>
            <a:r>
              <a:rPr lang="en-US" dirty="0" smtClean="0">
                <a:solidFill>
                  <a:srgbClr val="FF0000"/>
                </a:solidFill>
              </a:rPr>
              <a:t>tells </a:t>
            </a:r>
            <a:r>
              <a:rPr lang="en-US" dirty="0" smtClean="0"/>
              <a:t>the 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controller to execute part </a:t>
            </a:r>
            <a:r>
              <a:rPr lang="en-US" dirty="0" smtClean="0"/>
              <a:t>of a program </a:t>
            </a:r>
            <a:r>
              <a:rPr lang="en-US" dirty="0" smtClean="0">
                <a:solidFill>
                  <a:srgbClr val="FF0000"/>
                </a:solidFill>
              </a:rPr>
              <a:t>only if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conditions are true </a:t>
            </a:r>
            <a:r>
              <a:rPr lang="en-US" dirty="0" smtClean="0"/>
              <a:t>is called </a:t>
            </a:r>
            <a:r>
              <a:rPr lang="en-US" b="1" dirty="0" smtClean="0">
                <a:solidFill>
                  <a:srgbClr val="FF0000"/>
                </a:solidFill>
              </a:rPr>
              <a:t>conditional 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control routine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u="sng" dirty="0" smtClean="0"/>
              <a:t>Conditional control</a:t>
            </a:r>
            <a:endParaRPr lang="en-US" u="sn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for conditional control</a:t>
            </a:r>
            <a:endParaRPr lang="en-US" dirty="0"/>
          </a:p>
        </p:txBody>
      </p:sp>
      <p:pic>
        <p:nvPicPr>
          <p:cNvPr id="4" name="Picture 3" descr="test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76400" y="1600200"/>
            <a:ext cx="5333999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6172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the </a:t>
            </a:r>
            <a:r>
              <a:rPr lang="en-US" dirty="0" smtClean="0">
                <a:solidFill>
                  <a:srgbClr val="FF0000"/>
                </a:solidFill>
              </a:rPr>
              <a:t>ladder diagram </a:t>
            </a:r>
            <a:r>
              <a:rPr lang="en-US" dirty="0" smtClean="0"/>
              <a:t>shown in figure 2.3</a:t>
            </a:r>
            <a:r>
              <a:rPr lang="en-US" dirty="0" smtClean="0">
                <a:solidFill>
                  <a:srgbClr val="FF0000"/>
                </a:solidFill>
              </a:rPr>
              <a:t>, I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normally open pushbutto</a:t>
            </a:r>
            <a:r>
              <a:rPr lang="en-US" dirty="0" smtClean="0"/>
              <a:t>n and</a:t>
            </a:r>
            <a:r>
              <a:rPr lang="en-US" dirty="0" smtClean="0">
                <a:solidFill>
                  <a:srgbClr val="FF0000"/>
                </a:solidFill>
              </a:rPr>
              <a:t> I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normally closed pushbutton enables and disables Q1 </a:t>
            </a:r>
            <a:r>
              <a:rPr lang="en-US" dirty="0" smtClean="0"/>
              <a:t>respectively;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while </a:t>
            </a:r>
            <a:r>
              <a:rPr lang="en-US" dirty="0" smtClean="0">
                <a:solidFill>
                  <a:srgbClr val="FF0000"/>
                </a:solidFill>
              </a:rPr>
              <a:t>I</a:t>
            </a:r>
            <a:r>
              <a:rPr lang="en-US" baseline="-25000" dirty="0" smtClean="0">
                <a:solidFill>
                  <a:srgbClr val="FF0000"/>
                </a:solidFill>
              </a:rPr>
              <a:t>3</a:t>
            </a:r>
            <a:r>
              <a:rPr lang="en-US" dirty="0" smtClean="0"/>
              <a:t> a </a:t>
            </a:r>
            <a:r>
              <a:rPr lang="en-US" dirty="0" smtClean="0">
                <a:solidFill>
                  <a:srgbClr val="FF0000"/>
                </a:solidFill>
              </a:rPr>
              <a:t>normally open pushbutton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I</a:t>
            </a:r>
            <a:r>
              <a:rPr lang="en-US" baseline="-25000" dirty="0" smtClean="0">
                <a:solidFill>
                  <a:srgbClr val="FF0000"/>
                </a:solidFill>
              </a:rPr>
              <a:t>4</a:t>
            </a:r>
            <a:r>
              <a:rPr lang="en-US" dirty="0" smtClean="0"/>
              <a:t> a </a:t>
            </a:r>
            <a:r>
              <a:rPr lang="en-US" dirty="0" smtClean="0">
                <a:solidFill>
                  <a:srgbClr val="FF0000"/>
                </a:solidFill>
              </a:rPr>
              <a:t>normally closed pushbut</a:t>
            </a:r>
            <a:r>
              <a:rPr lang="en-US" dirty="0" smtClean="0"/>
              <a:t>tons </a:t>
            </a:r>
            <a:r>
              <a:rPr lang="en-US" dirty="0" smtClean="0">
                <a:solidFill>
                  <a:srgbClr val="FF0000"/>
                </a:solidFill>
              </a:rPr>
              <a:t>enables and disables Q2 respectively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Due to that the normally </a:t>
            </a:r>
            <a:r>
              <a:rPr lang="en-US" dirty="0" smtClean="0">
                <a:solidFill>
                  <a:srgbClr val="FF0000"/>
                </a:solidFill>
              </a:rPr>
              <a:t>open contact of Q1 </a:t>
            </a:r>
            <a:r>
              <a:rPr lang="en-US" dirty="0" smtClean="0"/>
              <a:t>is connected to the circuit of </a:t>
            </a:r>
            <a:r>
              <a:rPr lang="en-US" dirty="0" smtClean="0">
                <a:solidFill>
                  <a:srgbClr val="FF0000"/>
                </a:solidFill>
              </a:rPr>
              <a:t>Q2 in serie</a:t>
            </a:r>
            <a:r>
              <a:rPr lang="en-US" dirty="0" smtClean="0"/>
              <a:t>s, </a:t>
            </a:r>
            <a:r>
              <a:rPr lang="en-US" dirty="0" smtClean="0">
                <a:solidFill>
                  <a:srgbClr val="FF0000"/>
                </a:solidFill>
              </a:rPr>
              <a:t>Q1 </a:t>
            </a:r>
            <a:r>
              <a:rPr lang="en-US" dirty="0" smtClean="0"/>
              <a:t>becomes an </a:t>
            </a:r>
            <a:r>
              <a:rPr lang="en-US" b="1" dirty="0" smtClean="0">
                <a:solidFill>
                  <a:srgbClr val="FF0000"/>
                </a:solidFill>
              </a:rPr>
              <a:t>AND condition</a:t>
            </a:r>
            <a:r>
              <a:rPr lang="en-US" dirty="0" smtClean="0">
                <a:solidFill>
                  <a:srgbClr val="FF0000"/>
                </a:solidFill>
              </a:rPr>
              <a:t> for Q2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Therefore, only when </a:t>
            </a:r>
            <a:r>
              <a:rPr lang="en-US" dirty="0" smtClean="0">
                <a:solidFill>
                  <a:srgbClr val="FF0000"/>
                </a:solidFill>
              </a:rPr>
              <a:t>Q1 is enabled can Q2 </a:t>
            </a:r>
            <a:r>
              <a:rPr lang="en-US" dirty="0" smtClean="0"/>
              <a:t>be </a:t>
            </a:r>
            <a:r>
              <a:rPr lang="en-US" dirty="0" smtClean="0">
                <a:solidFill>
                  <a:srgbClr val="FF0000"/>
                </a:solidFill>
              </a:rPr>
              <a:t>enabled.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305800" cy="6019800"/>
          </a:xfrm>
        </p:spPr>
        <p:txBody>
          <a:bodyPr>
            <a:normAutofit/>
          </a:bodyPr>
          <a:lstStyle/>
          <a:p>
            <a:r>
              <a:rPr lang="en-US" dirty="0" smtClean="0"/>
              <a:t>If the control task </a:t>
            </a:r>
            <a:r>
              <a:rPr lang="en-US" dirty="0" smtClean="0">
                <a:solidFill>
                  <a:srgbClr val="FF0000"/>
                </a:solidFill>
              </a:rPr>
              <a:t>contains more than one condition</a:t>
            </a:r>
            <a:r>
              <a:rPr lang="en-US" dirty="0" smtClean="0"/>
              <a:t>, all c</a:t>
            </a:r>
            <a:r>
              <a:rPr lang="en-US" dirty="0" smtClean="0">
                <a:solidFill>
                  <a:srgbClr val="FF0000"/>
                </a:solidFill>
              </a:rPr>
              <a:t>onditions </a:t>
            </a:r>
            <a:r>
              <a:rPr lang="en-US" dirty="0" smtClean="0"/>
              <a:t>are to be </a:t>
            </a:r>
            <a:r>
              <a:rPr lang="en-US" dirty="0" smtClean="0">
                <a:solidFill>
                  <a:srgbClr val="FF0000"/>
                </a:solidFill>
              </a:rPr>
              <a:t>added in series in the same </a:t>
            </a:r>
            <a:r>
              <a:rPr lang="en-US" u="sng" dirty="0" smtClean="0">
                <a:solidFill>
                  <a:srgbClr val="FF0000"/>
                </a:solidFill>
              </a:rPr>
              <a:t>rung(</a:t>
            </a:r>
            <a:r>
              <a:rPr lang="en-US" u="sng" dirty="0" smtClean="0"/>
              <a:t>ladder</a:t>
            </a:r>
            <a:r>
              <a:rPr lang="en-US" u="sng" dirty="0" smtClean="0">
                <a:solidFill>
                  <a:srgbClr val="FF0000"/>
                </a:solidFill>
              </a:rPr>
              <a:t>).</a:t>
            </a:r>
          </a:p>
          <a:p>
            <a:endParaRPr lang="en-US" u="sng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The  </a:t>
            </a:r>
            <a:r>
              <a:rPr lang="en-US" dirty="0" smtClean="0">
                <a:solidFill>
                  <a:schemeClr val="accent2"/>
                </a:solidFill>
              </a:rPr>
              <a:t>switching OFF Q1 </a:t>
            </a:r>
            <a:r>
              <a:rPr lang="en-US" dirty="0" smtClean="0"/>
              <a:t>will </a:t>
            </a:r>
            <a:r>
              <a:rPr lang="en-US" dirty="0" smtClean="0">
                <a:solidFill>
                  <a:schemeClr val="accent2"/>
                </a:solidFill>
              </a:rPr>
              <a:t>immediately</a:t>
            </a:r>
            <a:r>
              <a:rPr lang="en-US" dirty="0" smtClean="0"/>
              <a:t> terminate Q2.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In </a:t>
            </a:r>
            <a:r>
              <a:rPr lang="en-US" dirty="0" smtClean="0">
                <a:solidFill>
                  <a:schemeClr val="accent2"/>
                </a:solidFill>
              </a:rPr>
              <a:t>some applications a condition is required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2"/>
                </a:solidFill>
              </a:rPr>
              <a:t>only to start an action</a:t>
            </a:r>
            <a:r>
              <a:rPr lang="en-US" dirty="0" smtClean="0"/>
              <a:t> then the </a:t>
            </a:r>
            <a:r>
              <a:rPr lang="en-US" dirty="0" smtClean="0">
                <a:solidFill>
                  <a:schemeClr val="accent2"/>
                </a:solidFill>
              </a:rPr>
              <a:t>action can be stopped alone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In this case a </a:t>
            </a:r>
            <a:r>
              <a:rPr lang="en-US" dirty="0" smtClean="0">
                <a:solidFill>
                  <a:schemeClr val="accent2"/>
                </a:solidFill>
              </a:rPr>
              <a:t>latch is to be used across </a:t>
            </a:r>
            <a:r>
              <a:rPr lang="en-US" dirty="0" smtClean="0"/>
              <a:t>the </a:t>
            </a:r>
            <a:r>
              <a:rPr lang="en-US" dirty="0" smtClean="0">
                <a:solidFill>
                  <a:schemeClr val="accent2"/>
                </a:solidFill>
              </a:rPr>
              <a:t>condition.</a:t>
            </a:r>
          </a:p>
          <a:p>
            <a:endParaRPr lang="en-US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 </a:t>
            </a:r>
            <a:r>
              <a:rPr lang="en-US" sz="3100" u="sng" dirty="0" smtClean="0"/>
              <a:t>Latching conditional control routine </a:t>
            </a: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dirty="0" smtClean="0"/>
              <a:t> </a:t>
            </a:r>
            <a:br>
              <a:rPr lang="en-US" dirty="0" smtClean="0"/>
            </a:br>
            <a:r>
              <a:rPr lang="en-US" dirty="0" smtClean="0"/>
              <a:t> 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photo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05000" y="1447800"/>
            <a:ext cx="5181600" cy="40386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124</TotalTime>
  <Words>1171</Words>
  <Application>Microsoft Office PowerPoint</Application>
  <PresentationFormat>On-screen Show (4:3)</PresentationFormat>
  <Paragraphs>182</Paragraphs>
  <Slides>29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Concourse</vt:lpstr>
      <vt:lpstr>PLC Applications </vt:lpstr>
      <vt:lpstr>Objectives</vt:lpstr>
      <vt:lpstr>Introduction </vt:lpstr>
      <vt:lpstr>2.Pedestrian signal</vt:lpstr>
      <vt:lpstr>Conditional control</vt:lpstr>
      <vt:lpstr>Example for conditional control</vt:lpstr>
      <vt:lpstr>Slide 7</vt:lpstr>
      <vt:lpstr>Slide 8</vt:lpstr>
      <vt:lpstr>     Latching conditional control routine      </vt:lpstr>
      <vt:lpstr>Sequential control</vt:lpstr>
      <vt:lpstr>  example of Sequential control [Automatic grain store]   </vt:lpstr>
      <vt:lpstr>Slide 12</vt:lpstr>
      <vt:lpstr>Slide 13</vt:lpstr>
      <vt:lpstr>Slide 14</vt:lpstr>
      <vt:lpstr>Safety circuit</vt:lpstr>
      <vt:lpstr>Safety circuit</vt:lpstr>
      <vt:lpstr>Slide 17</vt:lpstr>
      <vt:lpstr> the assignment list for the I/O of the grain store example </vt:lpstr>
      <vt:lpstr>Wiring diagram - grain store</vt:lpstr>
      <vt:lpstr>   First programming step – grain store   </vt:lpstr>
      <vt:lpstr>modified version of the FBD with emergency stop</vt:lpstr>
      <vt:lpstr>Sequential start</vt:lpstr>
      <vt:lpstr>Slide 23</vt:lpstr>
      <vt:lpstr>Grain store – sequential start</vt:lpstr>
      <vt:lpstr>Sequential stop</vt:lpstr>
      <vt:lpstr>Grain store</vt:lpstr>
      <vt:lpstr> Pulse relay programming block</vt:lpstr>
      <vt:lpstr>Slide 28</vt:lpstr>
      <vt:lpstr>Slide 29</vt:lpstr>
    </vt:vector>
  </TitlesOfParts>
  <Company>IAT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PLC Applications </dc:title>
  <dc:creator>mariam.tamil</dc:creator>
  <cp:lastModifiedBy>mariam.tamil</cp:lastModifiedBy>
  <cp:revision>8</cp:revision>
  <dcterms:created xsi:type="dcterms:W3CDTF">2012-01-30T16:30:25Z</dcterms:created>
  <dcterms:modified xsi:type="dcterms:W3CDTF">2012-02-04T14:04:17Z</dcterms:modified>
</cp:coreProperties>
</file>